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1" r:id="rId3"/>
    <p:sldId id="264" r:id="rId4"/>
    <p:sldId id="272" r:id="rId5"/>
    <p:sldId id="314" r:id="rId6"/>
    <p:sldId id="277" r:id="rId7"/>
    <p:sldId id="313" r:id="rId8"/>
    <p:sldId id="278" r:id="rId9"/>
  </p:sldIdLst>
  <p:sldSz cx="9144000" cy="5143500" type="screen16x9"/>
  <p:notesSz cx="6858000" cy="9144000"/>
  <p:embeddedFontLst>
    <p:embeddedFont>
      <p:font typeface="DM Sans" pitchFamily="2" charset="0"/>
      <p:regular r:id="rId11"/>
      <p:bold r:id="rId12"/>
      <p:italic r:id="rId13"/>
      <p:boldItalic r:id="rId14"/>
    </p:embeddedFont>
    <p:embeddedFont>
      <p:font typeface="DM Sans Medium" pitchFamily="2" charset="0"/>
      <p:regular r:id="rId15"/>
      <p:bold r:id="rId16"/>
      <p:italic r:id="rId17"/>
      <p:boldItalic r:id="rId18"/>
    </p:embeddedFont>
    <p:embeddedFont>
      <p:font typeface="Fugaz One" panose="020B0604020202020204" charset="0"/>
      <p:regular r:id="rId19"/>
    </p:embeddedFont>
    <p:embeddedFont>
      <p:font typeface="Unbounded" panose="020B0604020202020204" charset="-52"/>
      <p:regular r:id="rId20"/>
      <p:bold r:id="rId21"/>
    </p:embeddedFont>
    <p:embeddedFont>
      <p:font typeface="Unbounded Black" panose="020B0604020202020204" charset="-52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0F13B0-5FF2-4F19-9EF8-F5AA60383119}">
          <p14:sldIdLst>
            <p14:sldId id="256"/>
            <p14:sldId id="261"/>
            <p14:sldId id="264"/>
            <p14:sldId id="272"/>
            <p14:sldId id="314"/>
            <p14:sldId id="277"/>
            <p14:sldId id="31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D00"/>
    <a:srgbClr val="F36100"/>
    <a:srgbClr val="E58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E3AED9-F42D-4CB9-88B9-A7144C60A9D4}">
  <a:tblStyle styleId="{F4E3AED9-F42D-4CB9-88B9-A7144C60A9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7400" autoAdjust="0"/>
  </p:normalViewPr>
  <p:slideViewPr>
    <p:cSldViewPr snapToGrid="0">
      <p:cViewPr>
        <p:scale>
          <a:sx n="100" d="100"/>
          <a:sy n="100" d="100"/>
        </p:scale>
        <p:origin x="191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bf945a6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bf945a6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Темата на моя дипломен проект е използване</a:t>
            </a:r>
            <a:r>
              <a:rPr lang="bg-BG" sz="1800" b="1" baseline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за изчисления от клиентската страна – jQuery и Vue.js,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 се фокусира върху създаването на фитнес  платформа.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b6374a40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b6374a40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Развитието на адаптивни и интерактивни уеб приложения предоставят нови възможности за управление на личния фитнес и здравословния начин на живот. Настоящият дипломен проект е насочен към разработването на уеб приложение, специализирано за фитнес програми и тренировки, с основен акцент върху използването на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b67c6d87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b67c6d87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един от основните езици за програмиране на уеб страници и играе ключова роля в съвременната уеб разработка. Създаден през 1995 г., </a:t>
            </a: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динамичен език, който поддържа обектно-ориентирано и функционално програмиране, и е основен компонент на уеб технологията, заедно с HTML и CSS.</a:t>
            </a:r>
            <a:endParaRPr lang="bg-B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интерпретативен език, което означава, че кодът не се компилира преди изпълнение, а се интерпретира от браузъра в реално време. Това прави JavaScript идеален за интерактивни уеб приложения.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b67c6d87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b67c6d87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малка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създадена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улесни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документи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обработката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събития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анимацията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взаимодействието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AJAX.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Джон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Резиг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2006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утвърди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стандартен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инструмент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уеб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благодарение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своята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простота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интуитивен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огромната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  <a:tabLst>
                <a:tab pos="2314575" algn="l"/>
              </a:tabLs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Едно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неговият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който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извършват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сложни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DOM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минимално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Vue.js е актуална</a:t>
            </a:r>
            <a:r>
              <a:rPr lang="bg-BG" sz="1800" b="1" kern="100" baseline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библиотека за изграждане на потребителски интерфейси, която предоставя мощни възможности за реактивност. Създадена от Евън Ю през 2014 г., Vue бързо печели популярност сред разработчиците заради своята простота, лекота на използване и гъвкавост.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Една от основните характеристики, която отличава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други библиотеки, е неговата реактивна система. Тази система позволява автоматично обновяване на интерфейса, когато данните, с които работите, се променят.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85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67c6d87f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b67c6d87f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Тук можете да видите че при  избор на различен раздел 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приложението динамично инициализира или унищожава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слайдера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Това се осъществява чрез наблюдател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 на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който реагира на промени и презарежда подходящите UI компоненти.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 така се сменя фонът на приложението според активния раздел за по-добра визуална яснота и атрактивност.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Методът 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използва добре познатите формули за изчисляване на телесна маса (BMI), метаболитен ритъм (BMR) по формулата на Харис-Бенедикт, и калориен баланс, който отчита нивото на физическа 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 изчисленията, съответните променливи се задават като реактивни стойности, които се визуализират автоматично в интерфейса.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430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b67c6d87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eb67c6d87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 на кратко е моят дипломен проект, представляващ разработването на уеб приложение за фитнес програми и тренировки, фокусиран върху обединяването на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Vue.js, три мощни инструмента, които играят важна роля в съвременната уеб разработка.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се използва база данни проектът предполага самостоятелно приложение което не е обвързано с конкретен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сървар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следователно няма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бекенд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всички данни или се въвеждат от потребителя или са твърдо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заложени.В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бъдеще би било добре да се добави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бекент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или да се интегрира в друго приложение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6950" y="984525"/>
            <a:ext cx="4825500" cy="25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23600" y="3621875"/>
            <a:ext cx="3952200" cy="43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46175" y="0"/>
            <a:ext cx="3846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59742" y="2246362"/>
            <a:ext cx="3643500" cy="11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079567" y="1092263"/>
            <a:ext cx="2003700" cy="1154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259742" y="3350137"/>
            <a:ext cx="36435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3808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65782" t="46681" r="7153" b="18537"/>
          <a:stretch/>
        </p:blipFill>
        <p:spPr>
          <a:xfrm rot="5400000">
            <a:off x="7287674" y="67400"/>
            <a:ext cx="1923702" cy="17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943600" y="508575"/>
            <a:ext cx="7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1823100" y="1164375"/>
            <a:ext cx="549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085188" y="3280975"/>
            <a:ext cx="497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085413" y="3853675"/>
            <a:ext cx="4973400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966827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359275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3"/>
          </p:nvPr>
        </p:nvSpPr>
        <p:spPr>
          <a:xfrm>
            <a:off x="1359275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4"/>
          </p:nvPr>
        </p:nvSpPr>
        <p:spPr>
          <a:xfrm>
            <a:off x="4966830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>
            <a:off x="5224748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86873" t="34455" r="758" b="43121"/>
          <a:stretch/>
        </p:blipFill>
        <p:spPr>
          <a:xfrm>
            <a:off x="-2" y="0"/>
            <a:ext cx="879201" cy="11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7" r:id="rId5"/>
    <p:sldLayoutId id="2147483668" r:id="rId6"/>
    <p:sldLayoutId id="2147483672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subTitle" idx="1"/>
          </p:nvPr>
        </p:nvSpPr>
        <p:spPr>
          <a:xfrm>
            <a:off x="2443062" y="4137468"/>
            <a:ext cx="3952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latin typeface="Unbounded Black" panose="020B0604020202020204" charset="-52"/>
              </a:rPr>
              <a:t>Дипломант: Христо </a:t>
            </a:r>
            <a:r>
              <a:rPr lang="bg-BG" b="1" dirty="0" err="1">
                <a:latin typeface="Unbounded Black" panose="020B0604020202020204" charset="-52"/>
              </a:rPr>
              <a:t>Джолев</a:t>
            </a:r>
            <a:endParaRPr b="1" dirty="0">
              <a:latin typeface="Unbounded Black" panose="020B0604020202020204" charset="-52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1500" y="6346520"/>
            <a:ext cx="9144000" cy="39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>
            <a:off x="2006412" y="811229"/>
            <a:ext cx="4825500" cy="1381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360045">
              <a:lnSpc>
                <a:spcPct val="115000"/>
              </a:lnSpc>
              <a:spcAft>
                <a:spcPts val="600"/>
              </a:spcAft>
            </a:pP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JavaScript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за изчисления на клиентската страна – </a:t>
            </a:r>
            <a:r>
              <a:rPr lang="en-US" sz="2000" b="0" dirty="0" err="1">
                <a:solidFill>
                  <a:schemeClr val="bg2"/>
                </a:solidFill>
                <a:latin typeface="Unbounded Black" panose="020B0604020202020204" charset="-52"/>
                <a:ea typeface="Calibri" panose="020F0502020204030204" pitchFamily="34" charset="0"/>
              </a:rPr>
              <a:t>j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Query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и 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Vue.js</a:t>
            </a:r>
            <a:r>
              <a:rPr lang="en-US" sz="2000" b="0" dirty="0"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</a:rPr>
              <a:t>.</a:t>
            </a:r>
            <a:endParaRPr lang="bg-BG" sz="1800" b="0" dirty="0">
              <a:solidFill>
                <a:schemeClr val="tx1"/>
              </a:solidFill>
              <a:effectLst/>
              <a:latin typeface="Unbounded Black" panose="020B0604020202020204" charset="-52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A4559-DFCA-FE5A-3060-7E85FB564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4" y="2192976"/>
            <a:ext cx="2898508" cy="16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0370E-B1E6-5E27-B843-4C759D77D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71" y="2472767"/>
            <a:ext cx="1232182" cy="1232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7F5CC1-2225-20E8-B510-FCDCF0149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515" y="2261672"/>
            <a:ext cx="1654372" cy="16543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l="9470" t="10418" r="60785"/>
          <a:stretch/>
        </p:blipFill>
        <p:spPr>
          <a:xfrm rot="10800000" flipH="1">
            <a:off x="2028151" y="-1"/>
            <a:ext cx="2569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66A23-8D48-C83F-7218-426E98EF6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07"/>
            <a:ext cx="9144000" cy="237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9601199" y="2333226"/>
            <a:ext cx="1079748" cy="722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6" name="Google Shape;306;p44"/>
          <p:cNvSpPr txBox="1">
            <a:spLocks noGrp="1"/>
          </p:cNvSpPr>
          <p:nvPr>
            <p:ph type="title" idx="2"/>
          </p:nvPr>
        </p:nvSpPr>
        <p:spPr>
          <a:xfrm>
            <a:off x="0" y="2372555"/>
            <a:ext cx="9144000" cy="2770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1"/>
          </p:nvPr>
        </p:nvSpPr>
        <p:spPr>
          <a:xfrm>
            <a:off x="9851366" y="3543557"/>
            <a:ext cx="1467936" cy="42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5">
            <a:alphaModFix/>
          </a:blip>
          <a:srcRect l="49545" t="-5896" r="22336" b="77576"/>
          <a:stretch/>
        </p:blipFill>
        <p:spPr>
          <a:xfrm flipH="1">
            <a:off x="2" y="3971700"/>
            <a:ext cx="1636598" cy="11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 descr="Body builder">
            <a:extLst>
              <a:ext uri="{FF2B5EF4-FFF2-40B4-BE49-F238E27FC236}">
                <a16:creationId xmlns:a16="http://schemas.microsoft.com/office/drawing/2014/main" id="{96CCFB20-4420-12C5-7104-AC083A353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477819"/>
            <a:ext cx="914400" cy="914400"/>
          </a:xfrm>
          <a:prstGeom prst="rect">
            <a:avLst/>
          </a:prstGeom>
        </p:spPr>
      </p:pic>
      <p:pic>
        <p:nvPicPr>
          <p:cNvPr id="11" name="Graphic 10" descr="Gymnast Rings">
            <a:extLst>
              <a:ext uri="{FF2B5EF4-FFF2-40B4-BE49-F238E27FC236}">
                <a16:creationId xmlns:a16="http://schemas.microsoft.com/office/drawing/2014/main" id="{EFDC87E3-1F51-96B9-BDCF-6D1D8885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752" y="-40835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5724A-7672-CF09-4A46-1C5275C07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931" y="2571750"/>
            <a:ext cx="5947258" cy="23200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154501-119C-F0EE-1F6B-F96807E52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548"/>
            <a:ext cx="5242095" cy="513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 flipH="1">
            <a:off x="9144000" y="109978"/>
            <a:ext cx="4058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29" name="Google Shape;329;p47"/>
          <p:cNvSpPr txBox="1">
            <a:spLocks noGrp="1"/>
          </p:cNvSpPr>
          <p:nvPr>
            <p:ph type="subTitle" idx="1"/>
          </p:nvPr>
        </p:nvSpPr>
        <p:spPr>
          <a:xfrm>
            <a:off x="9246253" y="2323417"/>
            <a:ext cx="71197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sp>
        <p:nvSpPr>
          <p:cNvPr id="330" name="Google Shape;330;p47"/>
          <p:cNvSpPr txBox="1">
            <a:spLocks noGrp="1"/>
          </p:cNvSpPr>
          <p:nvPr>
            <p:ph type="subTitle" idx="2"/>
          </p:nvPr>
        </p:nvSpPr>
        <p:spPr>
          <a:xfrm>
            <a:off x="9357011" y="1000253"/>
            <a:ext cx="385763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1" name="Google Shape;331;p47"/>
          <p:cNvSpPr txBox="1">
            <a:spLocks noGrp="1"/>
          </p:cNvSpPr>
          <p:nvPr>
            <p:ph type="subTitle" idx="3"/>
          </p:nvPr>
        </p:nvSpPr>
        <p:spPr>
          <a:xfrm>
            <a:off x="9144000" y="2007899"/>
            <a:ext cx="65100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2" name="Google Shape;332;p47"/>
          <p:cNvSpPr txBox="1">
            <a:spLocks noGrp="1"/>
          </p:cNvSpPr>
          <p:nvPr>
            <p:ph type="subTitle" idx="4"/>
          </p:nvPr>
        </p:nvSpPr>
        <p:spPr>
          <a:xfrm>
            <a:off x="9461708" y="1625305"/>
            <a:ext cx="281066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l="9470" t="10418" r="60785"/>
          <a:stretch/>
        </p:blipFill>
        <p:spPr>
          <a:xfrm rot="10800000">
            <a:off x="73942" y="11126"/>
            <a:ext cx="878242" cy="513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emystifying JavaScript: A Beginner's Guide">
            <a:extLst>
              <a:ext uri="{FF2B5EF4-FFF2-40B4-BE49-F238E27FC236}">
                <a16:creationId xmlns:a16="http://schemas.microsoft.com/office/drawing/2014/main" id="{C0011830-FEA2-A850-ECAA-0E236F53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08" y="72115"/>
            <a:ext cx="5533943" cy="2249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41B21-D594-BDF7-68F6-A99D5D0C5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598" y="3728428"/>
            <a:ext cx="2919815" cy="140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1ABF7-815B-1235-E137-2380FA05C8AE}"/>
              </a:ext>
            </a:extLst>
          </p:cNvPr>
          <p:cNvSpPr txBox="1"/>
          <p:nvPr/>
        </p:nvSpPr>
        <p:spPr>
          <a:xfrm>
            <a:off x="3735202" y="2822226"/>
            <a:ext cx="4595052" cy="73866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JavaScript е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език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добавяне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интерактивност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динамично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съдържание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в уеб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страници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96810D-EE1D-6B7D-4722-F215661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8835"/>
            <a:ext cx="4355832" cy="1322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jQuery: Возрождение легенды в 2024 году. - Genius Courses">
            <a:extLst>
              <a:ext uri="{FF2B5EF4-FFF2-40B4-BE49-F238E27FC236}">
                <a16:creationId xmlns:a16="http://schemas.microsoft.com/office/drawing/2014/main" id="{83F838C1-0665-C75A-A5A3-ECD6CA89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1" y="20406"/>
            <a:ext cx="4572000" cy="25513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5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CDBB5F2-9FB1-F6FE-05D9-F8CFD2C9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256" y="0"/>
            <a:ext cx="563703" cy="45719"/>
          </a:xfrm>
        </p:spPr>
        <p:txBody>
          <a:bodyPr/>
          <a:lstStyle/>
          <a:p>
            <a:r>
              <a:rPr lang="bg-BG" sz="1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B653E-1C03-6633-A582-D5CFF8A2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263" y="2707190"/>
            <a:ext cx="4934737" cy="237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phic 18" descr="Decision chart">
            <a:extLst>
              <a:ext uri="{FF2B5EF4-FFF2-40B4-BE49-F238E27FC236}">
                <a16:creationId xmlns:a16="http://schemas.microsoft.com/office/drawing/2014/main" id="{236BC427-8D0A-0681-C668-F2DAE8A94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1432" y="244915"/>
            <a:ext cx="914400" cy="914400"/>
          </a:xfrm>
          <a:prstGeom prst="rect">
            <a:avLst/>
          </a:prstGeom>
        </p:spPr>
      </p:pic>
      <p:pic>
        <p:nvPicPr>
          <p:cNvPr id="21" name="Graphic 20" descr="Cloud Computing">
            <a:extLst>
              <a:ext uri="{FF2B5EF4-FFF2-40B4-BE49-F238E27FC236}">
                <a16:creationId xmlns:a16="http://schemas.microsoft.com/office/drawing/2014/main" id="{2CAB4B28-FA1E-ECF9-0B4F-B73943B3B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698" y="155395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F712C0-3ECE-440A-D4E8-C53433F5F08C}"/>
              </a:ext>
            </a:extLst>
          </p:cNvPr>
          <p:cNvSpPr txBox="1"/>
          <p:nvPr/>
        </p:nvSpPr>
        <p:spPr>
          <a:xfrm>
            <a:off x="158698" y="3417611"/>
            <a:ext cx="3906981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jQuery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е библиотека за JavaScript,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която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улеснява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работата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с DOM,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събития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анимации.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6;p55">
            <a:extLst>
              <a:ext uri="{FF2B5EF4-FFF2-40B4-BE49-F238E27FC236}">
                <a16:creationId xmlns:a16="http://schemas.microsoft.com/office/drawing/2014/main" id="{56A72152-AAF9-AA62-F7A8-C39B9B7E31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E75B2-F191-E8E6-B364-6B6741A3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920" y="1905355"/>
            <a:ext cx="5780017" cy="3421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86ABA-29B7-1130-0A08-84C2BAD5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326" y="3296289"/>
            <a:ext cx="4662683" cy="1977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7BD98-B3B5-FDBB-2B50-C2A4B1C68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4920" y="0"/>
            <a:ext cx="3940832" cy="205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01E46-5CDA-B41A-2FF8-E2C817A7F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346" y="2053662"/>
            <a:ext cx="3115361" cy="1087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0EF2-67CE-2771-8317-A1B6F1568860}"/>
              </a:ext>
            </a:extLst>
          </p:cNvPr>
          <p:cNvSpPr txBox="1"/>
          <p:nvPr/>
        </p:nvSpPr>
        <p:spPr>
          <a:xfrm>
            <a:off x="3805912" y="765606"/>
            <a:ext cx="3940833" cy="11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Vue.js е лек и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лесен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използване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JavaScript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фреймуърк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създаване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потребителски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интерфейси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уеб приложения.</a:t>
            </a:r>
            <a:endParaRPr lang="bg-BG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601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56A457-8DD8-E5B9-5BE3-E6F17E6C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9221636" y="595687"/>
            <a:ext cx="111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0" name="Google Shape;480;p60"/>
          <p:cNvSpPr txBox="1">
            <a:spLocks noGrp="1"/>
          </p:cNvSpPr>
          <p:nvPr>
            <p:ph type="subTitle" idx="1"/>
          </p:nvPr>
        </p:nvSpPr>
        <p:spPr>
          <a:xfrm>
            <a:off x="9664994" y="743757"/>
            <a:ext cx="225156" cy="852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2" name="Google Shape;482;p60"/>
          <p:cNvSpPr/>
          <p:nvPr/>
        </p:nvSpPr>
        <p:spPr>
          <a:xfrm>
            <a:off x="863194" y="939798"/>
            <a:ext cx="7044536" cy="3443947"/>
          </a:xfrm>
          <a:prstGeom prst="rect">
            <a:avLst/>
          </a:prstGeom>
          <a:solidFill>
            <a:srgbClr val="F3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3" name="Google Shape;483;p60"/>
          <p:cNvSpPr/>
          <p:nvPr/>
        </p:nvSpPr>
        <p:spPr>
          <a:xfrm rot="10800000">
            <a:off x="402336" y="4383745"/>
            <a:ext cx="8075980" cy="1846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3952231" y="4352972"/>
            <a:ext cx="1034711" cy="615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3D638-3A20-D0DB-A7ED-8D5CF119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61" y="1024128"/>
            <a:ext cx="6890918" cy="3252034"/>
          </a:xfrm>
          <a:prstGeom prst="rect">
            <a:avLst/>
          </a:prstGeom>
        </p:spPr>
      </p:pic>
      <p:pic>
        <p:nvPicPr>
          <p:cNvPr id="7" name="Google Shape;234;p39">
            <a:extLst>
              <a:ext uri="{FF2B5EF4-FFF2-40B4-BE49-F238E27FC236}">
                <a16:creationId xmlns:a16="http://schemas.microsoft.com/office/drawing/2014/main" id="{80B6DB71-7223-01C7-B68B-2B563B9F0F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2AC3-428D-75E2-0625-509100E0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50"/>
            <a:ext cx="9144000" cy="5085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oogle Shape;503;p62">
            <a:extLst>
              <a:ext uri="{FF2B5EF4-FFF2-40B4-BE49-F238E27FC236}">
                <a16:creationId xmlns:a16="http://schemas.microsoft.com/office/drawing/2014/main" id="{D4D0A14A-F83E-C86E-170C-B4FF8BE0948D}"/>
              </a:ext>
            </a:extLst>
          </p:cNvPr>
          <p:cNvGrpSpPr/>
          <p:nvPr/>
        </p:nvGrpSpPr>
        <p:grpSpPr>
          <a:xfrm>
            <a:off x="7154267" y="233718"/>
            <a:ext cx="1864583" cy="4162717"/>
            <a:chOff x="5648369" y="845519"/>
            <a:chExt cx="1864583" cy="3031409"/>
          </a:xfrm>
        </p:grpSpPr>
        <p:sp>
          <p:nvSpPr>
            <p:cNvPr id="8" name="Google Shape;504;p62">
              <a:extLst>
                <a:ext uri="{FF2B5EF4-FFF2-40B4-BE49-F238E27FC236}">
                  <a16:creationId xmlns:a16="http://schemas.microsoft.com/office/drawing/2014/main" id="{DF54E2B6-25CF-FB9E-0322-F258CED04885}"/>
                </a:ext>
              </a:extLst>
            </p:cNvPr>
            <p:cNvSpPr/>
            <p:nvPr/>
          </p:nvSpPr>
          <p:spPr>
            <a:xfrm>
              <a:off x="5648369" y="845519"/>
              <a:ext cx="1864583" cy="3031409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rgbClr val="F36100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05;p62">
              <a:extLst>
                <a:ext uri="{FF2B5EF4-FFF2-40B4-BE49-F238E27FC236}">
                  <a16:creationId xmlns:a16="http://schemas.microsoft.com/office/drawing/2014/main" id="{1771B3AD-16F6-2EFA-79A6-69564EBBDFA5}"/>
                </a:ext>
              </a:extLst>
            </p:cNvPr>
            <p:cNvSpPr/>
            <p:nvPr/>
          </p:nvSpPr>
          <p:spPr>
            <a:xfrm>
              <a:off x="6190347" y="3791690"/>
              <a:ext cx="780626" cy="42701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06;p62">
              <a:extLst>
                <a:ext uri="{FF2B5EF4-FFF2-40B4-BE49-F238E27FC236}">
                  <a16:creationId xmlns:a16="http://schemas.microsoft.com/office/drawing/2014/main" id="{97F1BC7A-4B25-7007-6433-F2CB1071690E}"/>
                </a:ext>
              </a:extLst>
            </p:cNvPr>
            <p:cNvSpPr/>
            <p:nvPr/>
          </p:nvSpPr>
          <p:spPr>
            <a:xfrm>
              <a:off x="6512563" y="932250"/>
              <a:ext cx="136200" cy="136200"/>
            </a:xfrm>
            <a:prstGeom prst="ellipse">
              <a:avLst/>
            </a:pr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46DE3-6104-B0C5-0169-17F9F785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34" y="269006"/>
            <a:ext cx="1788848" cy="3951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AA7C0-7487-CD89-074F-588B85EB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4638"/>
            <a:ext cx="4696476" cy="331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231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BCB9A-9DA5-10EC-E1C2-19FDD47F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18516"/>
            <a:ext cx="9078163" cy="5106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0" name="Google Shape;490;p61"/>
          <p:cNvSpPr txBox="1">
            <a:spLocks noGrp="1"/>
          </p:cNvSpPr>
          <p:nvPr>
            <p:ph type="title"/>
          </p:nvPr>
        </p:nvSpPr>
        <p:spPr>
          <a:xfrm>
            <a:off x="474102" y="746818"/>
            <a:ext cx="7922361" cy="788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>
                <a:solidFill>
                  <a:schemeClr val="tx1"/>
                </a:solidFill>
              </a:rPr>
              <a:t>Благодаря </a:t>
            </a:r>
            <a:r>
              <a:rPr lang="bg-BG" sz="3200" dirty="0"/>
              <a:t>за </a:t>
            </a:r>
            <a:r>
              <a:rPr lang="bg-BG" sz="3200" dirty="0">
                <a:solidFill>
                  <a:srgbClr val="F36100"/>
                </a:solidFill>
              </a:rPr>
              <a:t>Вниманието</a:t>
            </a:r>
            <a:endParaRPr sz="3200" dirty="0">
              <a:solidFill>
                <a:srgbClr val="F36100"/>
              </a:solidFill>
            </a:endParaRPr>
          </a:p>
        </p:txBody>
      </p:sp>
      <p:sp>
        <p:nvSpPr>
          <p:cNvPr id="491" name="Google Shape;491;p61"/>
          <p:cNvSpPr txBox="1">
            <a:spLocks noGrp="1"/>
          </p:cNvSpPr>
          <p:nvPr>
            <p:ph type="subTitle" idx="1"/>
          </p:nvPr>
        </p:nvSpPr>
        <p:spPr>
          <a:xfrm>
            <a:off x="9414662" y="1341127"/>
            <a:ext cx="1140994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grpSp>
        <p:nvGrpSpPr>
          <p:cNvPr id="492" name="Google Shape;492;p61"/>
          <p:cNvGrpSpPr/>
          <p:nvPr/>
        </p:nvGrpSpPr>
        <p:grpSpPr>
          <a:xfrm>
            <a:off x="653608" y="1733032"/>
            <a:ext cx="3150372" cy="2553675"/>
            <a:chOff x="2631375" y="739605"/>
            <a:chExt cx="3944740" cy="2140682"/>
          </a:xfrm>
          <a:solidFill>
            <a:srgbClr val="F36100"/>
          </a:solidFill>
        </p:grpSpPr>
        <p:sp>
          <p:nvSpPr>
            <p:cNvPr id="493" name="Google Shape;493;p61"/>
            <p:cNvSpPr/>
            <p:nvPr/>
          </p:nvSpPr>
          <p:spPr>
            <a:xfrm rot="16200000">
              <a:off x="3533404" y="-162424"/>
              <a:ext cx="2140682" cy="394474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61"/>
            <p:cNvSpPr/>
            <p:nvPr/>
          </p:nvSpPr>
          <p:spPr>
            <a:xfrm rot="16200000">
              <a:off x="6012371" y="1820883"/>
              <a:ext cx="897143" cy="71612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1"/>
            <p:cNvSpPr/>
            <p:nvPr/>
          </p:nvSpPr>
          <p:spPr>
            <a:xfrm rot="16200000">
              <a:off x="2490652" y="1829728"/>
              <a:ext cx="500832" cy="5392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145737-9AD9-F9E5-8C2C-6A49C58D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5" y="3245836"/>
            <a:ext cx="2740814" cy="810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F2F0A-4D92-3E4D-3C9C-79AE084D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2" y="1950893"/>
            <a:ext cx="1593010" cy="1146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97288-07D0-B75A-A4B0-0379D1786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032" y="1838100"/>
            <a:ext cx="1683022" cy="140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6357D-A370-3494-3A50-FDE412F13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695" y="104696"/>
            <a:ext cx="595203" cy="792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ite Athletes Theme by Slidesgo">
  <a:themeElements>
    <a:clrScheme name="Simple Light">
      <a:dk1>
        <a:srgbClr val="FFFFFF"/>
      </a:dk1>
      <a:lt1>
        <a:srgbClr val="000000"/>
      </a:lt1>
      <a:dk2>
        <a:srgbClr val="FB9500"/>
      </a:dk2>
      <a:lt2>
        <a:srgbClr val="C31212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626</Words>
  <Application>Microsoft Office PowerPoint</Application>
  <PresentationFormat>On-screen Show (16:9)</PresentationFormat>
  <Paragraphs>32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DM Sans</vt:lpstr>
      <vt:lpstr>Arial</vt:lpstr>
      <vt:lpstr>Unbounded</vt:lpstr>
      <vt:lpstr>Calibri</vt:lpstr>
      <vt:lpstr>Unbounded Black</vt:lpstr>
      <vt:lpstr>Fugaz One</vt:lpstr>
      <vt:lpstr>DM Sans Medium</vt:lpstr>
      <vt:lpstr>Elite Athletes Theme by Slidesgo</vt:lpstr>
      <vt:lpstr>JavaScript за изчисления на клиентската страна – jQuery и Vue.js.</vt:lpstr>
      <vt:lpstr>1</vt:lpstr>
      <vt:lpstr>1</vt:lpstr>
      <vt:lpstr>1</vt:lpstr>
      <vt:lpstr>PowerPoint Presentation</vt:lpstr>
      <vt:lpstr>1</vt:lpstr>
      <vt:lpstr>PowerPoint Presentation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за изчисления на клиентската страна – jQuery и Vue.js.</dc:title>
  <dc:creator>Vistauser</dc:creator>
  <cp:lastModifiedBy>asusutufgaming06@gmail.com _</cp:lastModifiedBy>
  <cp:revision>15</cp:revision>
  <dcterms:modified xsi:type="dcterms:W3CDTF">2025-05-22T04:37:19Z</dcterms:modified>
</cp:coreProperties>
</file>